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74" r:id="rId3"/>
    <p:sldId id="275" r:id="rId4"/>
    <p:sldId id="277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80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6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4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8421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6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24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8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3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2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1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3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4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9B9AE64-7287-42DB-B51C-4C9B4735C86B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D88686B-9C91-4AD8-AA3F-54125301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98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3939" cy="6865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Tsegi Wash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Dan Larson, Leticia Delgado, Jessica Carnes</a:t>
            </a:r>
          </a:p>
          <a:p>
            <a:r>
              <a:rPr lang="en-US" dirty="0" smtClean="0"/>
              <a:t>CENE 476</a:t>
            </a:r>
          </a:p>
        </p:txBody>
      </p:sp>
    </p:spTree>
    <p:extLst>
      <p:ext uri="{BB962C8B-B14F-4D97-AF65-F5344CB8AC3E}">
        <p14:creationId xmlns:p14="http://schemas.microsoft.com/office/powerpoint/2010/main" val="4023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Task 1 –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Site Assessment</a:t>
            </a:r>
            <a:endParaRPr lang="en-US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Site Visit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Land Use Survey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Roughness Coefficient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01" y="1690689"/>
            <a:ext cx="6161616" cy="4621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17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Task 2 -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Hydrology</a:t>
            </a:r>
            <a:endParaRPr lang="en-US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Delineate Watershed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Hydraulic Radius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Gage Data/Research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Determine Flow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Determine Velocity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91" y="1690688"/>
            <a:ext cx="5981700" cy="4486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55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Task 3 –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Hydraulics</a:t>
            </a:r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Modeling Software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 smtClean="0"/>
              <a:t>Determine Flow Characteristics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65" y="2566779"/>
            <a:ext cx="5125278" cy="3843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08" y="3210235"/>
            <a:ext cx="4111487" cy="3083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77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Task 4 –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Armoring Design </a:t>
            </a:r>
            <a:endParaRPr lang="en-US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5017189" cy="4351338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Design Best Stabilization</a:t>
            </a:r>
          </a:p>
          <a:p>
            <a:pPr lvl="1"/>
            <a:r>
              <a:rPr lang="en-US" sz="1800" dirty="0"/>
              <a:t>Live Planting: Use of native vegetation</a:t>
            </a:r>
          </a:p>
          <a:p>
            <a:pPr lvl="1"/>
            <a:r>
              <a:rPr lang="en-US" sz="1800" dirty="0" smtClean="0"/>
              <a:t>Bioengineering:  </a:t>
            </a:r>
            <a:r>
              <a:rPr lang="en-US" sz="1800" dirty="0"/>
              <a:t>Use of structural </a:t>
            </a:r>
            <a:r>
              <a:rPr lang="en-US" sz="1800" dirty="0" smtClean="0"/>
              <a:t>materials combined </a:t>
            </a:r>
            <a:r>
              <a:rPr lang="en-US" sz="1800" dirty="0"/>
              <a:t>with native vegetation</a:t>
            </a:r>
          </a:p>
          <a:p>
            <a:pPr lvl="1"/>
            <a:r>
              <a:rPr lang="en-US" sz="1800" dirty="0"/>
              <a:t>Hard-Armor: Use of various sized </a:t>
            </a:r>
            <a:r>
              <a:rPr lang="en-US" sz="1800" dirty="0" smtClean="0"/>
              <a:t>rocks i.e</a:t>
            </a:r>
            <a:r>
              <a:rPr lang="en-US" sz="1800" dirty="0"/>
              <a:t>. riprap and </a:t>
            </a:r>
            <a:r>
              <a:rPr lang="en-US" sz="1800" dirty="0" smtClean="0"/>
              <a:t>gabions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 smtClean="0"/>
              <a:t>Constraints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 smtClean="0"/>
              <a:t>Difficult location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 smtClean="0"/>
              <a:t>Large scale </a:t>
            </a:r>
            <a:r>
              <a:rPr lang="en-US" sz="1800" dirty="0" err="1" smtClean="0"/>
              <a:t>headcut</a:t>
            </a:r>
            <a:endParaRPr lang="en-US" sz="1800" dirty="0" smtClean="0"/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 smtClean="0"/>
              <a:t>Limited budget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 smtClean="0"/>
              <a:t>Limited available material</a:t>
            </a:r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09" y="1825625"/>
            <a:ext cx="5406887" cy="40551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14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Task 5 –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Impacts Evaluation </a:t>
            </a:r>
            <a:endParaRPr lang="en-US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4259308" cy="4351338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Economic Impacts – Evaluation of the design cost and feasibility for the client </a:t>
            </a:r>
          </a:p>
          <a:p>
            <a:pPr lvl="0"/>
            <a:r>
              <a:rPr lang="en-US" sz="2000" dirty="0"/>
              <a:t>Cultural Impacts – Evaluation of design to assure no cultural artifacts and/or spiritual beliefs of the Navajo nation are at risk</a:t>
            </a:r>
          </a:p>
          <a:p>
            <a:pPr lvl="0"/>
            <a:r>
              <a:rPr lang="en-US" sz="2000" dirty="0"/>
              <a:t>Ecological Impacts – Evaluation of the effect of design to vegetation and wildlife nearby to the 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7" y="1690688"/>
            <a:ext cx="4621216" cy="34659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84" y="3713562"/>
            <a:ext cx="3848100" cy="2886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31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Exclusions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521617"/>
            <a:ext cx="10233800" cy="4351338"/>
          </a:xfrm>
        </p:spPr>
        <p:txBody>
          <a:bodyPr/>
          <a:lstStyle/>
          <a:p>
            <a:r>
              <a:rPr lang="en-US" sz="2400" dirty="0" smtClean="0"/>
              <a:t>Soil </a:t>
            </a:r>
            <a:r>
              <a:rPr lang="en-US" sz="2400" dirty="0"/>
              <a:t>Analysis</a:t>
            </a:r>
          </a:p>
          <a:p>
            <a:r>
              <a:rPr lang="en-US" sz="2400" dirty="0"/>
              <a:t>Extensive Surveying</a:t>
            </a:r>
          </a:p>
          <a:p>
            <a:r>
              <a:rPr lang="en-US" sz="2400" dirty="0"/>
              <a:t>Geotechnical Analysis</a:t>
            </a:r>
          </a:p>
          <a:p>
            <a:r>
              <a:rPr lang="en-US" sz="2400" dirty="0"/>
              <a:t>Vegetation </a:t>
            </a:r>
            <a:r>
              <a:rPr lang="en-US" sz="2400" dirty="0" smtClean="0"/>
              <a:t>Analysis</a:t>
            </a:r>
          </a:p>
          <a:p>
            <a:r>
              <a:rPr lang="en-US" sz="2400" dirty="0" smtClean="0"/>
              <a:t>Construction Plans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48" y="4001294"/>
            <a:ext cx="3644348" cy="2733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44" y="4001294"/>
            <a:ext cx="3644348" cy="2733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87" y="433490"/>
            <a:ext cx="4260574" cy="31954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7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8" y="181234"/>
            <a:ext cx="10097671" cy="65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Project Cost –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Cost of Services</a:t>
            </a:r>
            <a:endParaRPr lang="en-US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58717"/>
              </p:ext>
            </p:extLst>
          </p:nvPr>
        </p:nvGraphicFramePr>
        <p:xfrm>
          <a:off x="1213251" y="2034282"/>
          <a:ext cx="9640278" cy="377016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20822"/>
                <a:gridCol w="1680298"/>
                <a:gridCol w="831772"/>
                <a:gridCol w="1680298"/>
                <a:gridCol w="831772"/>
                <a:gridCol w="831772"/>
                <a:gridCol w="831772"/>
                <a:gridCol w="831772"/>
              </a:tblGrid>
              <a:tr h="12123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Engineer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EIT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Admin. Asst.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Hours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</a:t>
                      </a:r>
                      <a:r>
                        <a:rPr lang="en-US" sz="1200" b="1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($)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14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Fieldwork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1399.2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214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Hydrology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7735.2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214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Hydraulics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6061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Armoring Design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9417.65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44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 Evaluation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3495.8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214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9617.3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214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35,713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3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Project Cost – </a:t>
            </a:r>
            <a:r>
              <a:rPr lang="en-US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Overall Cost</a:t>
            </a:r>
            <a:endParaRPr lang="en-US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040090"/>
              </p:ext>
            </p:extLst>
          </p:nvPr>
        </p:nvGraphicFramePr>
        <p:xfrm>
          <a:off x="2513812" y="1463166"/>
          <a:ext cx="6226534" cy="516830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27690"/>
                <a:gridCol w="1455956"/>
                <a:gridCol w="743466"/>
                <a:gridCol w="1482730"/>
                <a:gridCol w="716692"/>
              </a:tblGrid>
              <a:tr h="2689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Personnel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1050" b="1" i="0" u="sng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Hours</a:t>
                      </a:r>
                      <a:endParaRPr lang="en-US" sz="1050" b="1" i="0" u="sng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Rate, $/</a:t>
                      </a:r>
                      <a:r>
                        <a:rPr lang="en-US" sz="1050" b="1" u="sng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050" b="1" i="0" u="sng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Cost, $</a:t>
                      </a:r>
                      <a:endParaRPr lang="en-US" sz="1050" b="1" i="0" u="sng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Eng.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150.15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11,261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123.2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9,733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EIT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79.2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9,029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29.04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2,033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Admin. Asst.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52.25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3,658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Personnel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35,713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2665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Travel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776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visits * 254mi/visit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$0.40/mi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$203 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2617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Subcontractor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Surveying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$7,500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25239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Geotech Analysis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$5,000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20565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Analysis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$15,000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2789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</a:t>
                      </a:r>
                      <a:r>
                        <a:rPr lang="en-US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Reimbursable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$/</a:t>
                      </a:r>
                      <a:r>
                        <a:rPr lang="en-US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$1,500 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Utilities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 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Supplies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$750 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Vehicle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 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$1,500 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9630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Reimbursement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$5,250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738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 50% profit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$7,875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738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29491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Total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 </a:t>
                      </a:r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Reimbursement</a:t>
                      </a:r>
                      <a:endParaRPr lang="en-US" sz="1050" b="0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$50,916</a:t>
                      </a:r>
                      <a:endParaRPr lang="en-US" sz="1050" b="1" i="0" u="none" strike="noStrike" dirty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ctr"/>
                </a:tc>
              </a:tr>
              <a:tr h="18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</a:t>
                      </a:r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Reimbursement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$58,791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6" marR="8146" marT="814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8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Deliverables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Website – December 6, 2013</a:t>
            </a:r>
          </a:p>
          <a:p>
            <a:pPr lvl="0"/>
            <a:r>
              <a:rPr lang="en-US" dirty="0"/>
              <a:t>Final Proposal – December 6, 2013</a:t>
            </a:r>
          </a:p>
          <a:p>
            <a:pPr lvl="0"/>
            <a:r>
              <a:rPr lang="en-US" dirty="0"/>
              <a:t>Final Presentation – December 17, 2013</a:t>
            </a:r>
          </a:p>
          <a:p>
            <a:pPr lvl="0"/>
            <a:r>
              <a:rPr lang="en-US" dirty="0"/>
              <a:t>50% Design Report – March 13, 2014</a:t>
            </a:r>
          </a:p>
          <a:p>
            <a:pPr lvl="0"/>
            <a:r>
              <a:rPr lang="en-US" dirty="0"/>
              <a:t>50% Design Report Presentation – March 13, 2013</a:t>
            </a:r>
          </a:p>
          <a:p>
            <a:pPr lvl="0"/>
            <a:r>
              <a:rPr lang="en-US" dirty="0"/>
              <a:t>Final Presentation – April 25, 2013</a:t>
            </a:r>
          </a:p>
          <a:p>
            <a:r>
              <a:rPr lang="en-US" dirty="0"/>
              <a:t>Final Design Report – May 1, 2013</a:t>
            </a:r>
          </a:p>
        </p:txBody>
      </p:sp>
    </p:spTree>
    <p:extLst>
      <p:ext uri="{BB962C8B-B14F-4D97-AF65-F5344CB8AC3E}">
        <p14:creationId xmlns:p14="http://schemas.microsoft.com/office/powerpoint/2010/main" val="1373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Presentation Outline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Project Understanding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Introduction &amp; Background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Client, Technical Advisor &amp; Stakeholders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Project Description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Scope of Services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Task 1 – Site Assessment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Task 2 - Hydrology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Task 3 - Hydraulics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Task 4 - Armoring Design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Task 5 – Impacts Evaluation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Exclusions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Schedule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Deliverables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Questions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86" y="1482184"/>
            <a:ext cx="6663695" cy="4997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60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Introduction &amp; Background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Background</a:t>
            </a:r>
          </a:p>
          <a:p>
            <a:pPr lvl="1"/>
            <a:r>
              <a:rPr lang="en-US" dirty="0" smtClean="0"/>
              <a:t>Located at </a:t>
            </a:r>
            <a:r>
              <a:rPr lang="en-US" dirty="0" err="1" smtClean="0"/>
              <a:t>Nitsin</a:t>
            </a:r>
            <a:r>
              <a:rPr lang="en-US" dirty="0" smtClean="0"/>
              <a:t>  Canyon, West of the Navajo </a:t>
            </a:r>
            <a:r>
              <a:rPr lang="en-US" dirty="0"/>
              <a:t>N</a:t>
            </a:r>
            <a:r>
              <a:rPr lang="en-US" dirty="0" smtClean="0"/>
              <a:t>ational Monument</a:t>
            </a:r>
          </a:p>
          <a:p>
            <a:pPr lvl="1"/>
            <a:r>
              <a:rPr lang="en-US" dirty="0" smtClean="0"/>
              <a:t>Inscription House closed to public since 1968</a:t>
            </a:r>
          </a:p>
          <a:p>
            <a:pPr lvl="1"/>
            <a:r>
              <a:rPr lang="en-US" dirty="0" smtClean="0"/>
              <a:t>50 years ago canyon contained farmland and housing structures</a:t>
            </a:r>
          </a:p>
          <a:p>
            <a:pPr lvl="1"/>
            <a:r>
              <a:rPr lang="en-US" dirty="0" smtClean="0"/>
              <a:t>30-40 years ago </a:t>
            </a:r>
            <a:r>
              <a:rPr lang="en-US" dirty="0" err="1"/>
              <a:t>h</a:t>
            </a:r>
            <a:r>
              <a:rPr lang="en-US" dirty="0" err="1" smtClean="0"/>
              <a:t>eadcuts</a:t>
            </a:r>
            <a:r>
              <a:rPr lang="en-US" dirty="0" smtClean="0"/>
              <a:t> began spreading along canyon </a:t>
            </a:r>
          </a:p>
          <a:p>
            <a:pPr lvl="1"/>
            <a:r>
              <a:rPr lang="en-US" dirty="0" smtClean="0"/>
              <a:t>Canyon drains into Lake Powell</a:t>
            </a:r>
          </a:p>
          <a:p>
            <a:pPr lvl="1"/>
            <a:r>
              <a:rPr lang="en-US" dirty="0" smtClean="0"/>
              <a:t>Annual rainfall in Kayenta is 12.81 inches</a:t>
            </a:r>
          </a:p>
          <a:p>
            <a:pPr lvl="1"/>
            <a:r>
              <a:rPr lang="en-US" dirty="0" smtClean="0"/>
              <a:t>Land user, Jerry H Begay, cattle grazing causing eroding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16" y="1991583"/>
            <a:ext cx="5359228" cy="40194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8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Location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2739"/>
            <a:ext cx="10563310" cy="51028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6565557"/>
            <a:ext cx="5282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Aerial View of </a:t>
            </a:r>
            <a:r>
              <a:rPr lang="en-US" sz="1000" dirty="0" err="1" smtClean="0"/>
              <a:t>Nitsin</a:t>
            </a:r>
            <a:r>
              <a:rPr lang="en-US" sz="1000" dirty="0" smtClean="0"/>
              <a:t> Canyon and Surrounding Area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95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86" y="457082"/>
            <a:ext cx="8104193" cy="59623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3542269" y="1268626"/>
            <a:ext cx="118872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36586" y="6419452"/>
            <a:ext cx="5838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Aerial View of Site Location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597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267708" y="921854"/>
            <a:ext cx="2946866" cy="576262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Stakeholders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>
          <a:xfrm>
            <a:off x="1267708" y="1545327"/>
            <a:ext cx="2927350" cy="3589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Bureau of Indian Affairs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Navajo 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Park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Wildlife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577441" y="969065"/>
            <a:ext cx="2936241" cy="576262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Client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6"/>
          </p:nvPr>
        </p:nvSpPr>
        <p:spPr>
          <a:xfrm>
            <a:off x="4577441" y="1667289"/>
            <a:ext cx="2946794" cy="3589338"/>
          </a:xfrm>
        </p:spPr>
        <p:txBody>
          <a:bodyPr>
            <a:normAutofit/>
          </a:bodyPr>
          <a:lstStyle/>
          <a:p>
            <a:r>
              <a:rPr lang="en-US" dirty="0" smtClean="0"/>
              <a:t>Renee Benally </a:t>
            </a:r>
          </a:p>
          <a:p>
            <a:r>
              <a:rPr lang="en-US" dirty="0" smtClean="0"/>
              <a:t>Natural </a:t>
            </a:r>
            <a:r>
              <a:rPr lang="en-US" dirty="0"/>
              <a:t>Resource Specialist </a:t>
            </a:r>
          </a:p>
          <a:p>
            <a:r>
              <a:rPr lang="en-US" dirty="0"/>
              <a:t>Acting Navajo Region Noxious Weed Coordinator</a:t>
            </a:r>
          </a:p>
          <a:p>
            <a:r>
              <a:rPr lang="en-US" dirty="0"/>
              <a:t>Navajo Region Youth Liaison https://youthgo.gov/ </a:t>
            </a:r>
          </a:p>
          <a:p>
            <a:r>
              <a:rPr lang="en-US" dirty="0"/>
              <a:t>Western Navajo Agency, Branch of Natural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4" y="969065"/>
            <a:ext cx="2932113" cy="576262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Technical Advisor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817528" y="1667289"/>
            <a:ext cx="2932113" cy="3589338"/>
          </a:xfrm>
        </p:spPr>
        <p:txBody>
          <a:bodyPr/>
          <a:lstStyle/>
          <a:p>
            <a:r>
              <a:rPr lang="en-US" dirty="0" smtClean="0"/>
              <a:t>Mark Lamer</a:t>
            </a:r>
          </a:p>
          <a:p>
            <a:r>
              <a:rPr lang="en-US" dirty="0" smtClean="0"/>
              <a:t>CENE 476 Professor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Project Description</a:t>
            </a:r>
            <a:endParaRPr lang="en-US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Existing Conditions</a:t>
            </a:r>
          </a:p>
          <a:p>
            <a:pPr lvl="1"/>
            <a:r>
              <a:rPr lang="en-US" dirty="0" smtClean="0"/>
              <a:t>23 ft. </a:t>
            </a:r>
            <a:r>
              <a:rPr lang="en-US" dirty="0" err="1" smtClean="0"/>
              <a:t>headcut</a:t>
            </a:r>
            <a:endParaRPr lang="en-US" dirty="0" smtClean="0"/>
          </a:p>
          <a:p>
            <a:pPr lvl="1"/>
            <a:r>
              <a:rPr lang="en-US" dirty="0" smtClean="0"/>
              <a:t>Lack of soil stability due to cattle grazing and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lowering of the water table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Native vegetation includes: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Cottonwood trees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Weeds 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Shrubbery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Bed material consists of sandy soil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Cottonwood roots only source of current stabilization </a:t>
            </a:r>
          </a:p>
          <a:p>
            <a:pPr lvl="1"/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Headcut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¼ mile downstream from point water source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09605"/>
            <a:ext cx="4730064" cy="6306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6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231835" cy="4673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17" y="1908313"/>
            <a:ext cx="6599583" cy="4949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7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309</TotalTime>
  <Words>631</Words>
  <Application>Microsoft Office PowerPoint</Application>
  <PresentationFormat>Widescreen</PresentationFormat>
  <Paragraphs>294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</vt:lpstr>
      <vt:lpstr>Corbel</vt:lpstr>
      <vt:lpstr>Georgia</vt:lpstr>
      <vt:lpstr>Depth</vt:lpstr>
      <vt:lpstr>Tsegi Wash</vt:lpstr>
      <vt:lpstr>Presentation Outline</vt:lpstr>
      <vt:lpstr>Introduction &amp; Background</vt:lpstr>
      <vt:lpstr>Location</vt:lpstr>
      <vt:lpstr>PowerPoint Presentation</vt:lpstr>
      <vt:lpstr>PowerPoint Presentation</vt:lpstr>
      <vt:lpstr>Project Description</vt:lpstr>
      <vt:lpstr>PowerPoint Presentation</vt:lpstr>
      <vt:lpstr>PowerPoint Presentation</vt:lpstr>
      <vt:lpstr>Task 1 – Site Assessment</vt:lpstr>
      <vt:lpstr>Task 2 - Hydrology</vt:lpstr>
      <vt:lpstr>Task 3 – Hydraulics </vt:lpstr>
      <vt:lpstr>Task 4 – Armoring Design </vt:lpstr>
      <vt:lpstr>Task 5 – Impacts Evaluation </vt:lpstr>
      <vt:lpstr>Exclusions</vt:lpstr>
      <vt:lpstr>PowerPoint Presentation</vt:lpstr>
      <vt:lpstr>Project Cost – Cost of Services</vt:lpstr>
      <vt:lpstr>Project Cost – Overall Cost</vt:lpstr>
      <vt:lpstr>Deliverables</vt:lpstr>
      <vt:lpstr>Questions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Tsegi Wash</dc:title>
  <dc:creator>Jessica Rachelle Carnes</dc:creator>
  <cp:lastModifiedBy>Jessica Rachelle Carnes</cp:lastModifiedBy>
  <cp:revision>25</cp:revision>
  <dcterms:created xsi:type="dcterms:W3CDTF">2013-10-30T22:43:48Z</dcterms:created>
  <dcterms:modified xsi:type="dcterms:W3CDTF">2013-12-06T07:29:13Z</dcterms:modified>
</cp:coreProperties>
</file>